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1" r:id="rId6"/>
    <p:sldId id="278" r:id="rId7"/>
    <p:sldId id="277" r:id="rId8"/>
    <p:sldId id="258" r:id="rId9"/>
    <p:sldId id="259" r:id="rId10"/>
    <p:sldId id="285" r:id="rId11"/>
    <p:sldId id="262" r:id="rId12"/>
    <p:sldId id="263" r:id="rId13"/>
    <p:sldId id="265" r:id="rId14"/>
    <p:sldId id="266" r:id="rId15"/>
    <p:sldId id="268" r:id="rId16"/>
    <p:sldId id="28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1" r:id="rId28"/>
    <p:sldId id="283" r:id="rId29"/>
    <p:sldId id="286" r:id="rId30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bel, Matthias (LA HU)" initials="DM(H" lastIdx="3" clrIdx="0">
    <p:extLst>
      <p:ext uri="{19B8F6BF-5375-455C-9EA6-DF929625EA0E}">
        <p15:presenceInfo xmlns:p15="http://schemas.microsoft.com/office/powerpoint/2012/main" userId="Doebel, Matthias (LA HU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95"/>
    <a:srgbClr val="004B95"/>
    <a:srgbClr val="F6F6FF"/>
    <a:srgbClr val="CDD9EA"/>
    <a:srgbClr val="DB2F36"/>
    <a:srgbClr val="DB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4" autoAdjust="0"/>
    <p:restoredTop sz="96395" autoAdjust="0"/>
  </p:normalViewPr>
  <p:slideViewPr>
    <p:cSldViewPr>
      <p:cViewPr varScale="1">
        <p:scale>
          <a:sx n="88" d="100"/>
          <a:sy n="88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 Schappel" userId="17fbc47ad450f089" providerId="LiveId" clId="{333A9707-7C43-4965-ABC7-43A7CD35FA13}"/>
    <pc:docChg chg="addSld delSld modSld">
      <pc:chgData name="S. Schappel" userId="17fbc47ad450f089" providerId="LiveId" clId="{333A9707-7C43-4965-ABC7-43A7CD35FA13}" dt="2024-02-26T20:51:30.502" v="18" actId="47"/>
      <pc:docMkLst>
        <pc:docMk/>
      </pc:docMkLst>
      <pc:sldChg chg="modSp mod">
        <pc:chgData name="S. Schappel" userId="17fbc47ad450f089" providerId="LiveId" clId="{333A9707-7C43-4965-ABC7-43A7CD35FA13}" dt="2024-02-26T20:50:39.459" v="1" actId="6549"/>
        <pc:sldMkLst>
          <pc:docMk/>
          <pc:sldMk cId="2400980629" sldId="257"/>
        </pc:sldMkLst>
        <pc:spChg chg="mod">
          <ac:chgData name="S. Schappel" userId="17fbc47ad450f089" providerId="LiveId" clId="{333A9707-7C43-4965-ABC7-43A7CD35FA13}" dt="2024-02-26T20:50:39.459" v="1" actId="6549"/>
          <ac:spMkLst>
            <pc:docMk/>
            <pc:sldMk cId="2400980629" sldId="257"/>
            <ac:spMk id="2" creationId="{00000000-0000-0000-0000-000000000000}"/>
          </ac:spMkLst>
        </pc:spChg>
        <pc:spChg chg="mod">
          <ac:chgData name="S. Schappel" userId="17fbc47ad450f089" providerId="LiveId" clId="{333A9707-7C43-4965-ABC7-43A7CD35FA13}" dt="2024-02-26T20:50:34.882" v="0" actId="6549"/>
          <ac:spMkLst>
            <pc:docMk/>
            <pc:sldMk cId="2400980629" sldId="257"/>
            <ac:spMk id="3" creationId="{00000000-0000-0000-0000-000000000000}"/>
          </ac:spMkLst>
        </pc:spChg>
      </pc:sldChg>
      <pc:sldChg chg="modSp del mod">
        <pc:chgData name="S. Schappel" userId="17fbc47ad450f089" providerId="LiveId" clId="{333A9707-7C43-4965-ABC7-43A7CD35FA13}" dt="2024-02-26T20:50:55.627" v="3" actId="2696"/>
        <pc:sldMkLst>
          <pc:docMk/>
          <pc:sldMk cId="336794930" sldId="293"/>
        </pc:sldMkLst>
        <pc:spChg chg="mod">
          <ac:chgData name="S. Schappel" userId="17fbc47ad450f089" providerId="LiveId" clId="{333A9707-7C43-4965-ABC7-43A7CD35FA13}" dt="2024-02-26T20:50:47.238" v="2" actId="6549"/>
          <ac:spMkLst>
            <pc:docMk/>
            <pc:sldMk cId="336794930" sldId="293"/>
            <ac:spMk id="2" creationId="{00000000-0000-0000-0000-000000000000}"/>
          </ac:spMkLst>
        </pc:spChg>
      </pc:sldChg>
      <pc:sldChg chg="del">
        <pc:chgData name="S. Schappel" userId="17fbc47ad450f089" providerId="LiveId" clId="{333A9707-7C43-4965-ABC7-43A7CD35FA13}" dt="2024-02-26T20:50:58.954" v="4" actId="2696"/>
        <pc:sldMkLst>
          <pc:docMk/>
          <pc:sldMk cId="3179496458" sldId="294"/>
        </pc:sldMkLst>
      </pc:sldChg>
      <pc:sldChg chg="del">
        <pc:chgData name="S. Schappel" userId="17fbc47ad450f089" providerId="LiveId" clId="{333A9707-7C43-4965-ABC7-43A7CD35FA13}" dt="2024-02-26T20:51:30.502" v="18" actId="47"/>
        <pc:sldMkLst>
          <pc:docMk/>
          <pc:sldMk cId="4172616625" sldId="295"/>
        </pc:sldMkLst>
      </pc:sldChg>
      <pc:sldChg chg="del">
        <pc:chgData name="S. Schappel" userId="17fbc47ad450f089" providerId="LiveId" clId="{333A9707-7C43-4965-ABC7-43A7CD35FA13}" dt="2024-02-26T20:51:06.095" v="6" actId="2696"/>
        <pc:sldMkLst>
          <pc:docMk/>
          <pc:sldMk cId="565754796" sldId="296"/>
        </pc:sldMkLst>
      </pc:sldChg>
      <pc:sldChg chg="del">
        <pc:chgData name="S. Schappel" userId="17fbc47ad450f089" providerId="LiveId" clId="{333A9707-7C43-4965-ABC7-43A7CD35FA13}" dt="2024-02-26T20:51:10.239" v="7" actId="2696"/>
        <pc:sldMkLst>
          <pc:docMk/>
          <pc:sldMk cId="2913944462" sldId="297"/>
        </pc:sldMkLst>
      </pc:sldChg>
      <pc:sldChg chg="del">
        <pc:chgData name="S. Schappel" userId="17fbc47ad450f089" providerId="LiveId" clId="{333A9707-7C43-4965-ABC7-43A7CD35FA13}" dt="2024-02-26T20:51:25.863" v="17" actId="47"/>
        <pc:sldMkLst>
          <pc:docMk/>
          <pc:sldMk cId="3617027165" sldId="298"/>
        </pc:sldMkLst>
      </pc:sldChg>
      <pc:sldChg chg="del">
        <pc:chgData name="S. Schappel" userId="17fbc47ad450f089" providerId="LiveId" clId="{333A9707-7C43-4965-ABC7-43A7CD35FA13}" dt="2024-02-26T20:51:22.146" v="10" actId="47"/>
        <pc:sldMkLst>
          <pc:docMk/>
          <pc:sldMk cId="1203013740" sldId="299"/>
        </pc:sldMkLst>
      </pc:sldChg>
      <pc:sldChg chg="del">
        <pc:chgData name="S. Schappel" userId="17fbc47ad450f089" providerId="LiveId" clId="{333A9707-7C43-4965-ABC7-43A7CD35FA13}" dt="2024-02-26T20:51:22.864" v="11" actId="47"/>
        <pc:sldMkLst>
          <pc:docMk/>
          <pc:sldMk cId="2921135313" sldId="300"/>
        </pc:sldMkLst>
      </pc:sldChg>
      <pc:sldChg chg="del">
        <pc:chgData name="S. Schappel" userId="17fbc47ad450f089" providerId="LiveId" clId="{333A9707-7C43-4965-ABC7-43A7CD35FA13}" dt="2024-02-26T20:51:23.458" v="12" actId="47"/>
        <pc:sldMkLst>
          <pc:docMk/>
          <pc:sldMk cId="3595456663" sldId="301"/>
        </pc:sldMkLst>
      </pc:sldChg>
      <pc:sldChg chg="del">
        <pc:chgData name="S. Schappel" userId="17fbc47ad450f089" providerId="LiveId" clId="{333A9707-7C43-4965-ABC7-43A7CD35FA13}" dt="2024-02-26T20:51:23.989" v="13" actId="47"/>
        <pc:sldMkLst>
          <pc:docMk/>
          <pc:sldMk cId="3547099549" sldId="302"/>
        </pc:sldMkLst>
      </pc:sldChg>
      <pc:sldChg chg="del">
        <pc:chgData name="S. Schappel" userId="17fbc47ad450f089" providerId="LiveId" clId="{333A9707-7C43-4965-ABC7-43A7CD35FA13}" dt="2024-02-26T20:51:24.332" v="14" actId="47"/>
        <pc:sldMkLst>
          <pc:docMk/>
          <pc:sldMk cId="3649146457" sldId="303"/>
        </pc:sldMkLst>
      </pc:sldChg>
      <pc:sldChg chg="del">
        <pc:chgData name="S. Schappel" userId="17fbc47ad450f089" providerId="LiveId" clId="{333A9707-7C43-4965-ABC7-43A7CD35FA13}" dt="2024-02-26T20:51:25.082" v="15" actId="47"/>
        <pc:sldMkLst>
          <pc:docMk/>
          <pc:sldMk cId="83358815" sldId="304"/>
        </pc:sldMkLst>
      </pc:sldChg>
      <pc:sldChg chg="del">
        <pc:chgData name="S. Schappel" userId="17fbc47ad450f089" providerId="LiveId" clId="{333A9707-7C43-4965-ABC7-43A7CD35FA13}" dt="2024-02-26T20:51:25.457" v="16" actId="47"/>
        <pc:sldMkLst>
          <pc:docMk/>
          <pc:sldMk cId="2209575516" sldId="305"/>
        </pc:sldMkLst>
      </pc:sldChg>
      <pc:sldChg chg="add del">
        <pc:chgData name="S. Schappel" userId="17fbc47ad450f089" providerId="LiveId" clId="{333A9707-7C43-4965-ABC7-43A7CD35FA13}" dt="2024-02-26T20:51:19.035" v="9" actId="2696"/>
        <pc:sldMkLst>
          <pc:docMk/>
          <pc:sldMk cId="1502163310" sldId="306"/>
        </pc:sldMkLst>
      </pc:sldChg>
      <pc:sldChg chg="del">
        <pc:chgData name="S. Schappel" userId="17fbc47ad450f089" providerId="LiveId" clId="{333A9707-7C43-4965-ABC7-43A7CD35FA13}" dt="2024-02-26T20:51:02.393" v="5" actId="2696"/>
        <pc:sldMkLst>
          <pc:docMk/>
          <pc:sldMk cId="3018885812" sldId="30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8T07:58:04.45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4-02-28T07:58:09.790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8T08:03:31.331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31F3B-7D4A-432B-8378-1CFF0B5A6653}" type="datetimeFigureOut">
              <a:rPr lang="de-DE" smtClean="0"/>
              <a:t>24.09.2024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D78C-606E-490C-B252-8C954DA6CA8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11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BC10CD-ACBC-4E28-8D0F-D6CF02DF84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73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Wir stellen die </a:t>
            </a:r>
            <a:r>
              <a:rPr lang="de-DE" b="1" dirty="0" err="1" smtClean="0">
                <a:solidFill>
                  <a:srgbClr val="FF0000"/>
                </a:solidFill>
              </a:rPr>
              <a:t>Ppt</a:t>
            </a:r>
            <a:r>
              <a:rPr lang="de-DE" b="1" dirty="0" smtClean="0">
                <a:solidFill>
                  <a:srgbClr val="FF0000"/>
                </a:solidFill>
              </a:rPr>
              <a:t> auf der Homepage ein!!!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9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Jedes Modul 7,5%, SL Gutachten 7,5% insgesamt 60%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55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Starke LiV als Agentinnen und Agenten der Schulentwicklung</a:t>
            </a:r>
            <a:r>
              <a:rPr lang="de-DE" b="1" baseline="0" dirty="0" smtClean="0"/>
              <a:t> wahrnehmen und einbinden!!!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3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8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Langfach</a:t>
            </a:r>
            <a:r>
              <a:rPr lang="de-DE" dirty="0" smtClean="0"/>
              <a:t> UB, KF 2 UB, KF 1 Erörterung!!! – ggf. Videos auf Homepage ansehen.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11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56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11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0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TIPPS: Sich die </a:t>
            </a:r>
            <a:r>
              <a:rPr lang="de-DE" dirty="0" err="1" smtClean="0"/>
              <a:t>BHSen</a:t>
            </a:r>
            <a:r>
              <a:rPr lang="de-DE" dirty="0" smtClean="0"/>
              <a:t>/ Portfolio auf freiwilliger Basis vorstellen lassen/ Nachfragen zur Literatur stellen/ Verknüpfungen zur schulischen Praxis herstellen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05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Erfahrungen: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44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lag die Spannbreite bei 8 – 120 Seiten/</a:t>
            </a:r>
            <a:r>
              <a:rPr lang="de-DE" baseline="0" dirty="0" smtClean="0"/>
              <a:t> Die 8 Seiten waren nicht schlecht/ die 120 nicht gut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C10CD-ACBC-4E28-8D0F-D6CF02DF8468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3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526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2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26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43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9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3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7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/>
              <a:t>Weilburg 6. September 2021 S.Schappel</a:t>
            </a: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3" r:id="rId3"/>
    <p:sldLayoutId id="2147483675" r:id="rId4"/>
    <p:sldLayoutId id="2147483670" r:id="rId5"/>
    <p:sldLayoutId id="2147483666" r:id="rId6"/>
    <p:sldLayoutId id="2147483676" r:id="rId7"/>
    <p:sldLayoutId id="2147483677" r:id="rId8"/>
    <p:sldLayoutId id="2147483680" r:id="rId9"/>
    <p:sldLayoutId id="2147483682" r:id="rId10"/>
    <p:sldLayoutId id="2147483678" r:id="rId11"/>
    <p:sldLayoutId id="2147483681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87362" y="1556792"/>
            <a:ext cx="8435975" cy="1008112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Informationsveranstaltung Schulleitungen zur Novellierung des HLBG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484188" y="620713"/>
            <a:ext cx="7688212" cy="648047"/>
          </a:xfrm>
        </p:spPr>
        <p:txBody>
          <a:bodyPr/>
          <a:lstStyle/>
          <a:p>
            <a:r>
              <a:rPr lang="de-DE" sz="3200" dirty="0"/>
              <a:t>		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52119" y="6237312"/>
            <a:ext cx="327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Studienseminar GHRF Hanau</a:t>
            </a:r>
          </a:p>
          <a:p>
            <a:r>
              <a:rPr lang="de-DE" dirty="0" smtClean="0"/>
              <a:t>24.09.2024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98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591021"/>
          </a:xfrm>
        </p:spPr>
        <p:txBody>
          <a:bodyPr/>
          <a:lstStyle/>
          <a:p>
            <a:r>
              <a:rPr lang="de-DE" dirty="0" smtClean="0"/>
              <a:t>Vorbereitung der 2. Staatsprüfung HR/ </a:t>
            </a:r>
            <a:r>
              <a:rPr lang="de-DE" dirty="0" err="1" smtClean="0"/>
              <a:t>Fö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Die LiV legen für jede Unterrichtsstunde </a:t>
            </a:r>
            <a:r>
              <a:rPr lang="de-DE" b="1" dirty="0"/>
              <a:t>einen Unterrichts</a:t>
            </a:r>
            <a:r>
              <a:rPr lang="de-DE" b="1" u="sng" dirty="0"/>
              <a:t>entwurf</a:t>
            </a:r>
            <a:r>
              <a:rPr lang="de-DE" b="1" dirty="0"/>
              <a:t> </a:t>
            </a:r>
            <a:r>
              <a:rPr lang="de-DE" dirty="0"/>
              <a:t>vor. 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Dieser </a:t>
            </a:r>
            <a:r>
              <a:rPr lang="de-DE" dirty="0"/>
              <a:t>wird zwei Arbeitstage vorher bis spätestens </a:t>
            </a:r>
            <a:r>
              <a:rPr lang="de-DE" dirty="0" smtClean="0"/>
              <a:t>16 Uhr </a:t>
            </a:r>
            <a:r>
              <a:rPr lang="de-DE" dirty="0"/>
              <a:t>an die Prüfungskommission per </a:t>
            </a:r>
            <a:r>
              <a:rPr lang="de-DE" dirty="0" smtClean="0"/>
              <a:t>E-Mail </a:t>
            </a:r>
            <a:r>
              <a:rPr lang="de-DE" dirty="0"/>
              <a:t>versandt. </a:t>
            </a:r>
          </a:p>
          <a:p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82157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dirty="0" smtClean="0"/>
              <a:t>Vorbereitung 2. Staatsprüfung GS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Die LiV legen für jede Unterrichtsstunde </a:t>
            </a:r>
            <a:r>
              <a:rPr lang="de-DE" b="1" dirty="0"/>
              <a:t>eine Unterrichts</a:t>
            </a:r>
            <a:r>
              <a:rPr lang="de-DE" b="1" u="sng" dirty="0"/>
              <a:t>skizze</a:t>
            </a:r>
            <a:r>
              <a:rPr lang="de-DE" dirty="0"/>
              <a:t> vor.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Die LiV legt für die Erörterung einer Stunde im K1 </a:t>
            </a:r>
            <a:r>
              <a:rPr lang="de-DE" b="1" dirty="0"/>
              <a:t>einen Unterrichtsentwurf </a:t>
            </a:r>
            <a:r>
              <a:rPr lang="de-DE" dirty="0"/>
              <a:t>vor. 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Dieser </a:t>
            </a:r>
            <a:r>
              <a:rPr lang="de-DE" dirty="0"/>
              <a:t>wird zwei Arbeitstage vorher bis spätestens </a:t>
            </a:r>
            <a:r>
              <a:rPr lang="de-DE" dirty="0" smtClean="0"/>
              <a:t>16 Uhr </a:t>
            </a:r>
            <a:r>
              <a:rPr lang="de-DE" dirty="0"/>
              <a:t>an die Prüfungskommission per email versandt. </a:t>
            </a:r>
          </a:p>
          <a:p>
            <a:endParaRPr lang="de-DE" dirty="0"/>
          </a:p>
        </p:txBody>
      </p:sp>
      <p:pic>
        <p:nvPicPr>
          <p:cNvPr id="6" name="Inhaltsplatzhalter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5F5C5BED-328D-9614-224B-0B61D5895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7957"/>
            <a:ext cx="3212313" cy="50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Erörterung des 3. </a:t>
            </a:r>
            <a:r>
              <a:rPr lang="de-DE" sz="3200" dirty="0" smtClean="0"/>
              <a:t>Faches in der GS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1338" y="2276872"/>
            <a:ext cx="8410575" cy="41048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Für die eigenständige Erörterung des 3</a:t>
            </a:r>
            <a:r>
              <a:rPr lang="de-DE" dirty="0" smtClean="0"/>
              <a:t>. Faches </a:t>
            </a:r>
            <a:r>
              <a:rPr lang="de-DE" dirty="0"/>
              <a:t>(Deutsch oder Mathe, je nachdem, welches Fach im 1. HS ausgebildet wurde) haben die LiV eine Vortragszeit von circa </a:t>
            </a:r>
            <a:r>
              <a:rPr lang="de-DE" b="1" dirty="0" smtClean="0">
                <a:solidFill>
                  <a:srgbClr val="FF0000"/>
                </a:solidFill>
              </a:rPr>
              <a:t>3</a:t>
            </a:r>
            <a:r>
              <a:rPr lang="de-DE" dirty="0" smtClean="0"/>
              <a:t> </a:t>
            </a:r>
            <a:r>
              <a:rPr lang="de-DE" dirty="0"/>
              <a:t>Minuten.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Im Anschluss folgen Nachfragen durch die Prüfungskommission.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Für das 3. Prüfungsfach wird kein „extra“ Prüfungsmitglied gestellt. Die Prüfungskommission ist so aufgestellt, dass durch die anwesenden Prüfer alle Fächer abgedeckt sind. 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Die Schulleiterin oder der Schulleiter übernimmt das Protokoll des 3. Faches.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61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26369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atin typeface="Broadway" panose="04040905080B02020502" pitchFamily="82" charset="0"/>
              </a:rPr>
              <a:t>10 Minuten </a:t>
            </a:r>
            <a:r>
              <a:rPr lang="de-DE" sz="3600" b="1" dirty="0" smtClean="0">
                <a:latin typeface="Broadway" panose="04040905080B02020502" pitchFamily="82" charset="0"/>
              </a:rPr>
              <a:t>Pause ???</a:t>
            </a:r>
            <a:endParaRPr lang="de-DE" sz="3600" b="1" dirty="0">
              <a:latin typeface="Broadway" panose="04040905080B020205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63" y="2636912"/>
            <a:ext cx="3563762" cy="32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Änderung der mündlichen Prüfung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 smtClean="0">
                <a:solidFill>
                  <a:srgbClr val="FF0000"/>
                </a:solidFill>
              </a:rPr>
              <a:t>Es </a:t>
            </a:r>
            <a:r>
              <a:rPr lang="de-DE" sz="2400" b="1" dirty="0">
                <a:solidFill>
                  <a:srgbClr val="FF0000"/>
                </a:solidFill>
              </a:rPr>
              <a:t>gibt keine Schwerpunktliste und keine </a:t>
            </a:r>
            <a:r>
              <a:rPr lang="de-DE" sz="2400" b="1" dirty="0" err="1">
                <a:solidFill>
                  <a:srgbClr val="FF0000"/>
                </a:solidFill>
              </a:rPr>
              <a:t>AmP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    (Aufgabenstellung mündliche Prüfung) mehr !</a:t>
            </a:r>
          </a:p>
          <a:p>
            <a:pPr marL="0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rgbClr val="FF0000"/>
                </a:solidFill>
              </a:rPr>
              <a:t>Der Bereich Schulrecht ist nicht mehr explizit Gegenstand der mündlichen Prüfung</a:t>
            </a:r>
            <a:r>
              <a:rPr lang="de-DE" sz="2400" b="1" dirty="0" smtClean="0">
                <a:solidFill>
                  <a:srgbClr val="FF0000"/>
                </a:solidFill>
              </a:rPr>
              <a:t>!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Inhalt der mündlichen Prüfung 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132856"/>
            <a:ext cx="728700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7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Was bedeutet das?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LiV haben in ihren 4 Fachmodulen jeweils an einer  komplexen Beruflichen Handlungssituation gearbeitet . </a:t>
            </a:r>
            <a:br>
              <a:rPr lang="de-DE" dirty="0"/>
            </a:br>
            <a:r>
              <a:rPr lang="de-DE" dirty="0"/>
              <a:t>Diese haben sie wie folgt bearbeitet: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356992"/>
            <a:ext cx="784708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0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sz="3200" dirty="0"/>
              <a:t>Ablauf der mündlichen Prüfung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1338" y="1772817"/>
            <a:ext cx="8410575" cy="46089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Die LiV bereitet einen </a:t>
            </a:r>
            <a:r>
              <a:rPr lang="de-DE" b="1" dirty="0"/>
              <a:t>10 minütigen Vortrag </a:t>
            </a:r>
            <a:r>
              <a:rPr lang="de-DE" dirty="0"/>
              <a:t>vor, in welchem sie der Prüfungskommission, anhand einer/mehrere (die Anzahl bestimmt die LiV) komplexer Beruflicher Handlungssituationen ihren Professionalisierungsprozess darlegen.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Im Anschluss erfolgt ein </a:t>
            </a:r>
            <a:r>
              <a:rPr lang="de-DE" b="1" dirty="0"/>
              <a:t>50 minütiges dialogisches Fachgespräch </a:t>
            </a:r>
            <a:r>
              <a:rPr lang="de-DE" dirty="0"/>
              <a:t>mit der Prüfungskommission.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Am dialogischen Gespräch beteiligen sich </a:t>
            </a:r>
            <a:r>
              <a:rPr lang="de-DE" b="1" u="sng" dirty="0"/>
              <a:t>alle</a:t>
            </a:r>
            <a:r>
              <a:rPr lang="de-DE" dirty="0"/>
              <a:t> Mitglieder der Prüfungskommission gleichberechtigt. 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Unter Umständen wird es notwendig, dass die Schulleiterin oder der Schulleiter Teile des Protokolls das Prüfungsgesprächs übernimmt.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15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sz="3200" dirty="0"/>
              <a:t>Vorbereitung der mündlichen Prüfung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1338" y="1628801"/>
            <a:ext cx="8410575" cy="475295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Formale Hinweise: </a:t>
            </a:r>
          </a:p>
          <a:p>
            <a:pPr marL="0" indent="0">
              <a:buNone/>
            </a:pPr>
            <a:r>
              <a:rPr lang="de-DE" sz="1800" dirty="0"/>
              <a:t>Die LiV reicht </a:t>
            </a:r>
            <a:r>
              <a:rPr lang="de-DE" sz="1800" b="1" dirty="0"/>
              <a:t>volle zwei Wochen vor der Prüfung </a:t>
            </a:r>
            <a:r>
              <a:rPr lang="de-DE" sz="1800" dirty="0"/>
              <a:t>in digitaler Form (Formatvorschläge: HTML-Datei, Link, PDF, .</a:t>
            </a:r>
            <a:r>
              <a:rPr lang="de-DE" sz="1800" dirty="0" err="1"/>
              <a:t>zip</a:t>
            </a:r>
            <a:r>
              <a:rPr lang="de-DE" sz="1800" dirty="0"/>
              <a:t>) eine Übersicht Ihrer BHS sowie Ausschnitte ihres Portfolios bei der Prüfungskommission ein. 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Übersicht</a:t>
            </a:r>
            <a:r>
              <a:rPr lang="de-DE" sz="1800" b="1" dirty="0"/>
              <a:t>: </a:t>
            </a:r>
          </a:p>
          <a:p>
            <a:pPr>
              <a:buFontTx/>
              <a:buChar char="-"/>
            </a:pPr>
            <a:r>
              <a:rPr lang="de-DE" sz="1800" dirty="0"/>
              <a:t>Maximal eine DIN-A4-Seite</a:t>
            </a:r>
          </a:p>
          <a:p>
            <a:pPr>
              <a:buFontTx/>
              <a:buChar char="-"/>
            </a:pPr>
            <a:r>
              <a:rPr lang="de-DE" sz="1800" dirty="0"/>
              <a:t>Zuordnung der Ausschnitte </a:t>
            </a:r>
          </a:p>
          <a:p>
            <a:pPr>
              <a:buFontTx/>
              <a:buChar char="-"/>
            </a:pPr>
            <a:r>
              <a:rPr lang="de-DE" sz="1800" dirty="0"/>
              <a:t>zu BHS + päd. Fragestellungen</a:t>
            </a:r>
          </a:p>
          <a:p>
            <a:pPr>
              <a:buFontTx/>
              <a:buChar char="-"/>
            </a:pPr>
            <a:r>
              <a:rPr lang="de-DE" sz="1800" dirty="0"/>
              <a:t>darüberhinausgehende Aspekte</a:t>
            </a:r>
          </a:p>
          <a:p>
            <a:pPr>
              <a:buFontTx/>
              <a:buChar char="-"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Umfang Ausschnitte </a:t>
            </a:r>
          </a:p>
          <a:p>
            <a:pPr>
              <a:buFontTx/>
              <a:buChar char="-"/>
            </a:pPr>
            <a:r>
              <a:rPr lang="de-DE" sz="1800" dirty="0"/>
              <a:t>Sichtungszeit von </a:t>
            </a:r>
            <a:r>
              <a:rPr lang="de-DE" sz="1800" dirty="0" smtClean="0"/>
              <a:t>max. 45 </a:t>
            </a:r>
            <a:r>
              <a:rPr lang="de-DE" sz="1800" dirty="0"/>
              <a:t>Minuten </a:t>
            </a:r>
          </a:p>
          <a:p>
            <a:pPr>
              <a:buFontTx/>
              <a:buChar char="-"/>
            </a:pPr>
            <a:r>
              <a:rPr lang="de-DE" sz="1800" dirty="0"/>
              <a:t>Beachtung: Datenschutz und wissenschaftliche Arbeitsweise </a:t>
            </a:r>
          </a:p>
          <a:p>
            <a:pPr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Prozedere – Versand der </a:t>
            </a:r>
            <a:r>
              <a:rPr lang="de-DE" sz="1800" dirty="0" smtClean="0">
                <a:solidFill>
                  <a:srgbClr val="FF0000"/>
                </a:solidFill>
              </a:rPr>
              <a:t>Unterlagen über Link Hessendrive/ </a:t>
            </a:r>
            <a:r>
              <a:rPr lang="de-DE" sz="1800" b="1" u="sng" dirty="0" smtClean="0">
                <a:solidFill>
                  <a:srgbClr val="FF0000"/>
                </a:solidFill>
              </a:rPr>
              <a:t>Dieser Zugang wird nach 48h gelöscht!</a:t>
            </a:r>
            <a:endParaRPr lang="de-DE" sz="18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9098"/>
            <a:ext cx="4176464" cy="24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735037"/>
          </a:xfrm>
        </p:spPr>
        <p:txBody>
          <a:bodyPr/>
          <a:lstStyle/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Auszüge aus dem Portfolio können sein: 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/>
              <a:t>Schülerergebnisse</a:t>
            </a:r>
          </a:p>
          <a:p>
            <a:pPr>
              <a:buFontTx/>
              <a:buChar char="-"/>
            </a:pPr>
            <a:r>
              <a:rPr lang="de-DE" dirty="0"/>
              <a:t>Fotos</a:t>
            </a:r>
          </a:p>
          <a:p>
            <a:pPr>
              <a:buFontTx/>
              <a:buChar char="-"/>
            </a:pPr>
            <a:r>
              <a:rPr lang="de-DE" dirty="0"/>
              <a:t>Videoaufnahmen</a:t>
            </a:r>
          </a:p>
          <a:p>
            <a:pPr>
              <a:buFontTx/>
              <a:buChar char="-"/>
            </a:pPr>
            <a:r>
              <a:rPr lang="de-DE" dirty="0"/>
              <a:t>Eigene Dokumentationen </a:t>
            </a:r>
          </a:p>
          <a:p>
            <a:pPr>
              <a:buFontTx/>
              <a:buChar char="-"/>
            </a:pPr>
            <a:r>
              <a:rPr lang="de-DE" dirty="0" smtClean="0"/>
              <a:t>Eine Lernlandkarte</a:t>
            </a:r>
          </a:p>
          <a:p>
            <a:pPr>
              <a:buFontTx/>
              <a:buChar char="-"/>
            </a:pPr>
            <a:r>
              <a:rPr lang="de-DE" dirty="0" smtClean="0"/>
              <a:t>ff.</a:t>
            </a:r>
          </a:p>
          <a:p>
            <a:pPr>
              <a:buFontTx/>
              <a:buChar char="-"/>
            </a:pPr>
            <a:r>
              <a:rPr lang="de-DE" dirty="0" smtClean="0"/>
              <a:t>….</a:t>
            </a:r>
            <a:endParaRPr lang="de-DE" dirty="0"/>
          </a:p>
          <a:p>
            <a:pPr>
              <a:buFontTx/>
              <a:buChar char="-"/>
            </a:pPr>
            <a:endParaRPr lang="de-DE" sz="1800" dirty="0"/>
          </a:p>
          <a:p>
            <a:pPr marL="0" indent="0">
              <a:buNone/>
            </a:pPr>
            <a:r>
              <a:rPr lang="de-DE" dirty="0">
                <a:cs typeface="Arial"/>
              </a:rPr>
              <a:t>→ </a:t>
            </a:r>
            <a:r>
              <a:rPr lang="de-DE" b="1" dirty="0">
                <a:solidFill>
                  <a:srgbClr val="FF0000"/>
                </a:solidFill>
                <a:cs typeface="Arial"/>
              </a:rPr>
              <a:t>die ausgewählten Ausschnitte und die Übersicht werden nicht bewertet</a:t>
            </a:r>
            <a:r>
              <a:rPr lang="de-DE" b="1" dirty="0" smtClean="0">
                <a:solidFill>
                  <a:srgbClr val="FF0000"/>
                </a:solidFill>
                <a:cs typeface="Arial"/>
              </a:rPr>
              <a:t>!!!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20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Geplanter Ablauf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59832" y="6381750"/>
            <a:ext cx="5328592" cy="288925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Hanau </a:t>
            </a:r>
            <a:r>
              <a:rPr lang="de-DE" dirty="0" smtClean="0"/>
              <a:t>24. September </a:t>
            </a:r>
            <a:r>
              <a:rPr lang="de-DE" dirty="0"/>
              <a:t>2024 M. </a:t>
            </a:r>
            <a:r>
              <a:rPr lang="de-DE" dirty="0" err="1"/>
              <a:t>Doebel</a:t>
            </a:r>
            <a:endParaRPr lang="de-DE" dirty="0"/>
          </a:p>
          <a:p>
            <a:pPr algn="r">
              <a:defRPr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1813" y="2420888"/>
            <a:ext cx="8410575" cy="3960862"/>
          </a:xfrm>
        </p:spPr>
        <p:txBody>
          <a:bodyPr/>
          <a:lstStyle/>
          <a:p>
            <a:r>
              <a:rPr lang="de-DE" sz="2800" dirty="0" smtClean="0"/>
              <a:t>Begrüßung und Vorstellung</a:t>
            </a:r>
          </a:p>
          <a:p>
            <a:r>
              <a:rPr lang="de-DE" sz="2800" dirty="0" smtClean="0"/>
              <a:t>Die Philosophie hinter der Novellierung</a:t>
            </a:r>
          </a:p>
          <a:p>
            <a:r>
              <a:rPr lang="de-DE" sz="2800" dirty="0" smtClean="0"/>
              <a:t>Änderungen im Ablauf und den Vorbereitungen der 2. Staatsprüfung</a:t>
            </a:r>
          </a:p>
          <a:p>
            <a:r>
              <a:rPr lang="de-DE" sz="2800" dirty="0" smtClean="0"/>
              <a:t>Das Gutachten der Schulleiterin oder des Schulleiters</a:t>
            </a:r>
          </a:p>
          <a:p>
            <a:r>
              <a:rPr lang="de-DE" sz="2400" dirty="0" smtClean="0"/>
              <a:t>Verpflegung der Prüfungskommission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54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sz="3200" dirty="0"/>
              <a:t>Durchführung Vortrag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Ziel: Darstellung des </a:t>
            </a:r>
            <a:r>
              <a:rPr lang="de-DE" dirty="0" smtClean="0"/>
              <a:t>individuellen Professionalisierungsprozesses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LiV hat maximal </a:t>
            </a:r>
            <a:r>
              <a:rPr lang="de-DE" dirty="0"/>
              <a:t>10 </a:t>
            </a:r>
            <a:r>
              <a:rPr lang="de-DE" dirty="0" smtClean="0"/>
              <a:t>Minuten Zeit. </a:t>
            </a:r>
          </a:p>
          <a:p>
            <a:endParaRPr lang="de-DE" dirty="0"/>
          </a:p>
          <a:p>
            <a:r>
              <a:rPr lang="de-DE" dirty="0"/>
              <a:t>Darstellung der Entwicklungsschritte unter Einbezug der </a:t>
            </a:r>
            <a:r>
              <a:rPr lang="de-DE" dirty="0" smtClean="0"/>
              <a:t>Portfolioausschnitte</a:t>
            </a:r>
          </a:p>
          <a:p>
            <a:endParaRPr lang="de-DE" dirty="0"/>
          </a:p>
          <a:p>
            <a:r>
              <a:rPr lang="de-DE" dirty="0"/>
              <a:t>Planung der digitale Visualisierung der Ausschnitte wird mit der Einladung abgefragt.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60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663029"/>
          </a:xfrm>
        </p:spPr>
        <p:txBody>
          <a:bodyPr/>
          <a:lstStyle/>
          <a:p>
            <a:r>
              <a:rPr lang="de-DE" sz="3200" dirty="0"/>
              <a:t>Durchführung der mündlichen Prüfung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1338" y="1844825"/>
            <a:ext cx="8410575" cy="453692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Fachgespräch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Anknüpfung an die Darstellung der </a:t>
            </a:r>
            <a:r>
              <a:rPr lang="de-DE" dirty="0" smtClean="0"/>
              <a:t>persönlichen Entwicklung</a:t>
            </a:r>
          </a:p>
          <a:p>
            <a:endParaRPr lang="de-DE" dirty="0"/>
          </a:p>
          <a:p>
            <a:r>
              <a:rPr lang="de-DE" dirty="0"/>
              <a:t>Dialogischer </a:t>
            </a:r>
            <a:r>
              <a:rPr lang="de-DE" dirty="0" smtClean="0"/>
              <a:t>Charakter</a:t>
            </a:r>
          </a:p>
          <a:p>
            <a:endParaRPr lang="de-DE" dirty="0" smtClean="0"/>
          </a:p>
          <a:p>
            <a:r>
              <a:rPr lang="de-DE" dirty="0" smtClean="0"/>
              <a:t>Öffnung </a:t>
            </a:r>
            <a:r>
              <a:rPr lang="de-DE" dirty="0"/>
              <a:t>mit Blick auf die Handlungsfelder (</a:t>
            </a:r>
            <a:r>
              <a:rPr lang="de-DE" dirty="0" smtClean="0"/>
              <a:t>Kerncurriculum des päd</a:t>
            </a:r>
            <a:r>
              <a:rPr lang="de-DE" dirty="0"/>
              <a:t>. </a:t>
            </a:r>
            <a:r>
              <a:rPr lang="de-DE" dirty="0" smtClean="0"/>
              <a:t>Vorbereitungsdienstes): </a:t>
            </a:r>
          </a:p>
          <a:p>
            <a:endParaRPr lang="de-DE" dirty="0"/>
          </a:p>
          <a:p>
            <a:pPr marL="400050" lvl="1" indent="0">
              <a:buNone/>
            </a:pPr>
            <a:r>
              <a:rPr lang="de-DE" b="1" dirty="0"/>
              <a:t>Unterrichten in den Fächern</a:t>
            </a:r>
          </a:p>
          <a:p>
            <a:pPr marL="400050" lvl="1" indent="0">
              <a:buNone/>
            </a:pPr>
            <a:r>
              <a:rPr lang="de-DE" b="1" dirty="0"/>
              <a:t>Erziehen, Beraten, Betreuen (EBB)</a:t>
            </a:r>
          </a:p>
          <a:p>
            <a:pPr marL="400050" lvl="1" indent="0">
              <a:buNone/>
            </a:pPr>
            <a:r>
              <a:rPr lang="de-DE" b="1" dirty="0"/>
              <a:t>Diagnostizieren, Fördern, Beurteilen (DFB)</a:t>
            </a:r>
          </a:p>
          <a:p>
            <a:pPr marL="400050" lvl="1" indent="0">
              <a:buNone/>
            </a:pPr>
            <a:r>
              <a:rPr lang="de-DE" b="1" dirty="0"/>
              <a:t>Innovieren in Unterricht und Schule (VINN)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17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Das Gutachten der Schulleiterin oder des Schulleiters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060575"/>
            <a:ext cx="8556377" cy="4321175"/>
          </a:xfrm>
        </p:spPr>
        <p:txBody>
          <a:bodyPr/>
          <a:lstStyle/>
          <a:p>
            <a:r>
              <a:rPr lang="de-DE" sz="1800" b="1" dirty="0"/>
              <a:t>42 </a:t>
            </a:r>
            <a:r>
              <a:rPr lang="de-DE" sz="1800" b="1" dirty="0" err="1"/>
              <a:t>HLbG</a:t>
            </a:r>
            <a:r>
              <a:rPr lang="de-DE" sz="1800" b="1" dirty="0"/>
              <a:t> Bewertung des Ausbildungsstandes</a:t>
            </a:r>
          </a:p>
          <a:p>
            <a:r>
              <a:rPr lang="de-DE" sz="1800" dirty="0"/>
              <a:t>(1) Die Schulleiterin oder der Schulleiter </a:t>
            </a:r>
            <a:r>
              <a:rPr lang="de-DE" sz="1800" b="1" dirty="0"/>
              <a:t>bewertet </a:t>
            </a:r>
            <a:r>
              <a:rPr lang="de-DE" sz="1800" dirty="0"/>
              <a:t>in einem </a:t>
            </a:r>
            <a:r>
              <a:rPr lang="de-DE" sz="1800" b="1" dirty="0"/>
              <a:t>Gutachten </a:t>
            </a:r>
            <a:r>
              <a:rPr lang="de-DE" sz="1800" dirty="0"/>
              <a:t>die </a:t>
            </a:r>
            <a:r>
              <a:rPr lang="de-DE" sz="1800" b="1" dirty="0"/>
              <a:t>Arbeit </a:t>
            </a:r>
            <a:r>
              <a:rPr lang="de-DE" sz="1800" b="1" dirty="0" smtClean="0"/>
              <a:t>der Lehrkraft </a:t>
            </a:r>
            <a:r>
              <a:rPr lang="de-DE" sz="1800" b="1" dirty="0"/>
              <a:t>im Vorbereitungsdienst in der Schule unter besonderer </a:t>
            </a:r>
            <a:r>
              <a:rPr lang="de-DE" sz="1800" b="1" dirty="0" smtClean="0"/>
              <a:t>Berücksichtigung der </a:t>
            </a:r>
            <a:r>
              <a:rPr lang="de-DE" sz="1800" b="1" dirty="0"/>
              <a:t>praktischen </a:t>
            </a:r>
            <a:r>
              <a:rPr lang="de-DE" sz="1800" b="1" dirty="0" smtClean="0"/>
              <a:t>Unterrichtstätigkeit</a:t>
            </a:r>
            <a:r>
              <a:rPr lang="de-DE" sz="1800" b="1" dirty="0"/>
              <a:t>.</a:t>
            </a:r>
          </a:p>
          <a:p>
            <a:r>
              <a:rPr lang="de-DE" sz="1800" dirty="0"/>
              <a:t>(2) Die Bewertung des Ausbildungsstandes ergibt sich aus der mit 1,5 </a:t>
            </a:r>
            <a:r>
              <a:rPr lang="de-DE" sz="1800" dirty="0" smtClean="0"/>
              <a:t>multiplizierten Summe </a:t>
            </a:r>
            <a:r>
              <a:rPr lang="de-DE" sz="1800" dirty="0"/>
              <a:t>der Bewertung des Gutachtens nach Abs. 1 und der Bewertungen von </a:t>
            </a:r>
            <a:r>
              <a:rPr lang="de-DE" sz="1800" dirty="0" smtClean="0"/>
              <a:t>sieben Modulen</a:t>
            </a:r>
            <a:r>
              <a:rPr lang="de-DE" sz="1800" dirty="0"/>
              <a:t>; Nachkommastellen bleiben bei der multiplizierten Summe unberücksichtigt</a:t>
            </a:r>
            <a:r>
              <a:rPr lang="de-DE" sz="1800" dirty="0" smtClean="0"/>
              <a:t>.</a:t>
            </a:r>
          </a:p>
          <a:p>
            <a:r>
              <a:rPr lang="de-DE" sz="1800" b="1" dirty="0"/>
              <a:t>§ 47 </a:t>
            </a:r>
            <a:r>
              <a:rPr lang="de-DE" sz="1800" b="1" dirty="0" err="1"/>
              <a:t>HLbGDV</a:t>
            </a:r>
            <a:r>
              <a:rPr lang="de-DE" sz="1800" b="1" dirty="0"/>
              <a:t> Gutachten der Schulleiterin oder des Schulleiters</a:t>
            </a:r>
          </a:p>
          <a:p>
            <a:pPr marL="0" indent="0">
              <a:buNone/>
            </a:pPr>
            <a:r>
              <a:rPr lang="de-DE" sz="1800" dirty="0" smtClean="0"/>
              <a:t>    (</a:t>
            </a:r>
            <a:r>
              <a:rPr lang="de-DE" sz="1800" dirty="0"/>
              <a:t>1) </a:t>
            </a:r>
            <a:r>
              <a:rPr lang="de-DE" sz="1800" b="1" dirty="0"/>
              <a:t>In dem Gutachten </a:t>
            </a:r>
            <a:r>
              <a:rPr lang="de-DE" sz="1800" dirty="0"/>
              <a:t>nach § 42 Abs. 1 des </a:t>
            </a:r>
            <a:r>
              <a:rPr lang="de-DE" sz="1800" dirty="0" smtClean="0"/>
              <a:t>HLBG </a:t>
            </a:r>
            <a:r>
              <a:rPr lang="de-DE" sz="1800" b="1" dirty="0" smtClean="0"/>
              <a:t>wird </a:t>
            </a:r>
            <a:r>
              <a:rPr lang="de-DE" sz="1800" b="1" dirty="0"/>
              <a:t>beurteilt, in </a:t>
            </a:r>
            <a:r>
              <a:rPr lang="de-DE" sz="1800" b="1" dirty="0" smtClean="0"/>
              <a:t> </a:t>
            </a:r>
          </a:p>
          <a:p>
            <a:pPr marL="0" indent="0">
              <a:buNone/>
            </a:pPr>
            <a:r>
              <a:rPr lang="de-DE" sz="1800" b="1" dirty="0"/>
              <a:t> </a:t>
            </a:r>
            <a:r>
              <a:rPr lang="de-DE" sz="1800" b="1" dirty="0" smtClean="0"/>
              <a:t>    welchem </a:t>
            </a:r>
            <a:r>
              <a:rPr lang="de-DE" sz="1800" b="1" dirty="0"/>
              <a:t>Umfang die Ziele nach § 41 Abs. 1 und 2 erfüllt </a:t>
            </a:r>
            <a:r>
              <a:rPr lang="de-DE" sz="1800" b="1" dirty="0" smtClean="0"/>
              <a:t>worden sind</a:t>
            </a:r>
            <a:r>
              <a:rPr lang="de-DE" sz="1800" dirty="0"/>
              <a:t>. </a:t>
            </a:r>
            <a:r>
              <a:rPr lang="de-DE" sz="1800" dirty="0" smtClean="0"/>
              <a:t>Die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Beurteilung </a:t>
            </a:r>
            <a:r>
              <a:rPr lang="de-DE" sz="1800" dirty="0"/>
              <a:t>enthält auch Aussagen zur </a:t>
            </a:r>
            <a:r>
              <a:rPr lang="de-DE" sz="1800" b="1" dirty="0"/>
              <a:t>Zusammenarbeit mit </a:t>
            </a:r>
            <a:r>
              <a:rPr lang="de-DE" sz="1800" b="1" dirty="0" smtClean="0"/>
              <a:t>Kolleginnen </a:t>
            </a:r>
          </a:p>
          <a:p>
            <a:pPr marL="0" indent="0">
              <a:buNone/>
            </a:pPr>
            <a:r>
              <a:rPr lang="de-DE" sz="1800" b="1" dirty="0"/>
              <a:t> </a:t>
            </a:r>
            <a:r>
              <a:rPr lang="de-DE" sz="1800" b="1" dirty="0" smtClean="0"/>
              <a:t>    und </a:t>
            </a:r>
            <a:r>
              <a:rPr lang="de-DE" sz="1800" b="1" dirty="0"/>
              <a:t>Kollegen </a:t>
            </a:r>
            <a:r>
              <a:rPr lang="de-DE" sz="1800" dirty="0"/>
              <a:t>sowie zur </a:t>
            </a:r>
            <a:r>
              <a:rPr lang="de-DE" sz="1800" b="1" dirty="0"/>
              <a:t>Wahrnehmung dienstlicher Aufgaben</a:t>
            </a:r>
            <a:r>
              <a:rPr 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0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Gutachten der Schulleiterin oder des Schulleiters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9" y="2060575"/>
            <a:ext cx="7723484" cy="4536777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24900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Gutachten der Schulleiterin oder des Schulleiters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2236" y="2060575"/>
            <a:ext cx="3605190" cy="4321175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928809" y="2060575"/>
            <a:ext cx="3323981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Verpflegung der Prüfungskommission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 Eine Verpflegung der Prüfungskommissionsmitglieder </a:t>
            </a:r>
            <a:r>
              <a:rPr lang="de-DE" b="1" u="sng" dirty="0"/>
              <a:t>ist nicht Aufgabe der Lehrkräfte im Vorbereitungsdienst</a:t>
            </a:r>
            <a:r>
              <a:rPr lang="de-DE" dirty="0"/>
              <a:t>, der Fachlehrkräfte für arbeitstechnische Fächer sowie der Personen, die die Prüfungen zum Erwerb einer einem </a:t>
            </a:r>
            <a:r>
              <a:rPr lang="de-DE" dirty="0" smtClean="0"/>
              <a:t>Lehramt </a:t>
            </a:r>
            <a:r>
              <a:rPr lang="de-DE" dirty="0"/>
              <a:t>gleichgestellten Qualifikation nach §§ 53 </a:t>
            </a:r>
            <a:r>
              <a:rPr lang="de-DE" dirty="0" err="1"/>
              <a:t>HLbGDV</a:t>
            </a:r>
            <a:r>
              <a:rPr lang="de-DE" dirty="0"/>
              <a:t> ablegen.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Aus: „</a:t>
            </a:r>
            <a:r>
              <a:rPr lang="de-DE" i="1" dirty="0" smtClean="0"/>
              <a:t>Junge </a:t>
            </a:r>
            <a:r>
              <a:rPr lang="de-DE" i="1" dirty="0"/>
              <a:t>Lehrkräfte fühlen sich durch Ritual erniedrigt: „Ausbilder machen </a:t>
            </a:r>
            <a:r>
              <a:rPr lang="de-DE" i="1" dirty="0" smtClean="0"/>
              <a:t>deutlich</a:t>
            </a:r>
            <a:r>
              <a:rPr lang="de-DE" i="1" dirty="0"/>
              <a:t>, es wird erwartet</a:t>
            </a:r>
            <a:r>
              <a:rPr lang="de-DE" dirty="0" smtClean="0"/>
              <a:t>“, (NRW) </a:t>
            </a:r>
            <a:r>
              <a:rPr lang="de-DE" dirty="0"/>
              <a:t>online abrufbar unter: https://www.fr.de/politik/lehrerin-nen-lehrer-unterricht-lehrermangel-referendariat-ritual-schule-zr-92800191.html </a:t>
            </a:r>
          </a:p>
        </p:txBody>
      </p:sp>
    </p:spTree>
    <p:extLst>
      <p:ext uri="{BB962C8B-B14F-4D97-AF65-F5344CB8AC3E}">
        <p14:creationId xmlns:p14="http://schemas.microsoft.com/office/powerpoint/2010/main" val="364172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finde ich die Präsentation?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5" y="2185552"/>
            <a:ext cx="8064896" cy="41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052736"/>
            <a:ext cx="8432800" cy="648072"/>
          </a:xfrm>
        </p:spPr>
        <p:txBody>
          <a:bodyPr/>
          <a:lstStyle/>
          <a:p>
            <a:r>
              <a:rPr lang="de-DE" sz="3200" dirty="0"/>
              <a:t>Die Philosophie hinter der Novellierung</a:t>
            </a:r>
            <a:br>
              <a:rPr lang="de-DE" sz="3200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1338" y="1556793"/>
            <a:ext cx="8410575" cy="4824958"/>
          </a:xfrm>
        </p:spPr>
        <p:txBody>
          <a:bodyPr/>
          <a:lstStyle/>
          <a:p>
            <a:r>
              <a:rPr lang="de-DE" i="1" dirty="0" smtClean="0"/>
              <a:t>Nach § 41 der VO des HLBG soll die LiV im pädagogischen Vorbereitungsdienst befähigen, </a:t>
            </a:r>
            <a:r>
              <a:rPr lang="de-DE" i="1" dirty="0" err="1" smtClean="0"/>
              <a:t>SuS</a:t>
            </a:r>
            <a:r>
              <a:rPr lang="de-DE" i="1" dirty="0" smtClean="0"/>
              <a:t> mit unterschiedlichen Lernausgangslagen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i="1" dirty="0" smtClean="0"/>
              <a:t>zu unterrichten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i="1" dirty="0" smtClean="0"/>
              <a:t>zu </a:t>
            </a:r>
            <a:r>
              <a:rPr lang="de-DE" b="1" i="1" u="sng" dirty="0" smtClean="0"/>
              <a:t>e</a:t>
            </a:r>
            <a:r>
              <a:rPr lang="de-DE" i="1" dirty="0" smtClean="0"/>
              <a:t>rziehen, zu </a:t>
            </a:r>
            <a:r>
              <a:rPr lang="de-DE" b="1" i="1" u="sng" dirty="0" smtClean="0"/>
              <a:t>b</a:t>
            </a:r>
            <a:r>
              <a:rPr lang="de-DE" i="1" dirty="0" smtClean="0"/>
              <a:t>eraten und zu </a:t>
            </a:r>
            <a:r>
              <a:rPr lang="de-DE" b="1" i="1" u="sng" dirty="0" smtClean="0"/>
              <a:t>b</a:t>
            </a:r>
            <a:r>
              <a:rPr lang="de-DE" i="1" dirty="0" smtClean="0"/>
              <a:t>etreuen und (EBB)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i="1" dirty="0" smtClean="0"/>
              <a:t>Deren Lernstände und Lernfortschritte zu </a:t>
            </a:r>
            <a:r>
              <a:rPr lang="de-DE" b="1" i="1" u="sng" dirty="0" smtClean="0"/>
              <a:t>d</a:t>
            </a:r>
            <a:r>
              <a:rPr lang="de-DE" i="1" dirty="0" smtClean="0"/>
              <a:t>iagnostizieren, zu </a:t>
            </a:r>
            <a:r>
              <a:rPr lang="de-DE" b="1" i="1" u="sng" dirty="0" smtClean="0"/>
              <a:t>f</a:t>
            </a:r>
            <a:r>
              <a:rPr lang="de-DE" i="1" dirty="0" smtClean="0"/>
              <a:t>ördern und zu </a:t>
            </a:r>
            <a:r>
              <a:rPr lang="de-DE" b="1" i="1" u="sng" dirty="0" smtClean="0"/>
              <a:t>b</a:t>
            </a:r>
            <a:r>
              <a:rPr lang="de-DE" i="1" dirty="0" smtClean="0"/>
              <a:t>eurteilen. (DFB)</a:t>
            </a:r>
          </a:p>
          <a:p>
            <a:r>
              <a:rPr lang="de-DE" i="1" dirty="0" smtClean="0">
                <a:solidFill>
                  <a:srgbClr val="FF0000"/>
                </a:solidFill>
              </a:rPr>
              <a:t>4.</a:t>
            </a:r>
            <a:r>
              <a:rPr lang="de-DE" i="1" dirty="0" smtClean="0"/>
              <a:t> Bei der Professionalisierung der LiV sind gemäß § 1 Abs. 3 HLBG die </a:t>
            </a:r>
            <a:r>
              <a:rPr lang="de-DE" b="1" i="1" dirty="0" smtClean="0"/>
              <a:t>Querschnittsthemen</a:t>
            </a:r>
            <a:r>
              <a:rPr lang="de-DE" i="1" dirty="0" smtClean="0"/>
              <a:t> zu berücksichtigen. Hierzu zählen: DAZ, Inklusion, Medienbildung und Digitalisierung, sozialpädagogische Förderung, berufliche Orientierung und der Ganztag. (VINN)</a:t>
            </a:r>
          </a:p>
          <a:p>
            <a:r>
              <a:rPr lang="de-DE" i="1" dirty="0" smtClean="0"/>
              <a:t>Während des pädagogischen Vorbereitungsdienstes stehen </a:t>
            </a:r>
            <a:r>
              <a:rPr lang="de-DE" b="1" i="1" dirty="0" smtClean="0"/>
              <a:t>komplexe berufliche Handlungssituationen</a:t>
            </a:r>
            <a:r>
              <a:rPr lang="de-DE" i="1" dirty="0" smtClean="0"/>
              <a:t>, die typisch für die vielschichtigen Herausforderungen einer LK sind, im Zentrum des Professionalisierungsprozesses.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3465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764705"/>
            <a:ext cx="8432800" cy="936103"/>
          </a:xfrm>
        </p:spPr>
        <p:txBody>
          <a:bodyPr/>
          <a:lstStyle/>
          <a:p>
            <a:r>
              <a:rPr lang="de-DE" sz="3200" dirty="0"/>
              <a:t>Die Philosophie hinter der Novellierung</a:t>
            </a:r>
            <a:br>
              <a:rPr lang="de-DE" sz="3200" dirty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3" y="1700809"/>
            <a:ext cx="8432799" cy="46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620688"/>
            <a:ext cx="8432800" cy="720079"/>
          </a:xfrm>
        </p:spPr>
        <p:txBody>
          <a:bodyPr/>
          <a:lstStyle/>
          <a:p>
            <a:r>
              <a:rPr lang="de-DE" dirty="0" smtClean="0"/>
              <a:t>Übersicht Vorbereitungsdienst HR/ </a:t>
            </a:r>
            <a:r>
              <a:rPr lang="de-DE" dirty="0" err="1" smtClean="0"/>
              <a:t>Fö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6"/>
            <a:ext cx="8377594" cy="51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3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692696"/>
            <a:ext cx="8432800" cy="864095"/>
          </a:xfrm>
        </p:spPr>
        <p:txBody>
          <a:bodyPr/>
          <a:lstStyle/>
          <a:p>
            <a:r>
              <a:rPr lang="de-DE" dirty="0" smtClean="0"/>
              <a:t>Übersicht Vorbereitungsdienst GS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0"/>
            <a:ext cx="8278520" cy="48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Ablauf und Vorbereitungen </a:t>
            </a: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Änderungen der 2. Staatsprüfung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96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620689"/>
            <a:ext cx="6480447" cy="648072"/>
          </a:xfrm>
        </p:spPr>
        <p:txBody>
          <a:bodyPr/>
          <a:lstStyle/>
          <a:p>
            <a:r>
              <a:rPr lang="de-DE" dirty="0" smtClean="0"/>
              <a:t>Ablauf 2. Staatsprüfung HR/ </a:t>
            </a:r>
            <a:r>
              <a:rPr lang="de-DE" dirty="0" err="1" smtClean="0"/>
              <a:t>Fö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Weilburg 6. September 2021 S.Schappel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1"/>
            <a:ext cx="6696744" cy="547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6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79" y="620689"/>
            <a:ext cx="7272933" cy="504055"/>
          </a:xfrm>
        </p:spPr>
        <p:txBody>
          <a:bodyPr/>
          <a:lstStyle/>
          <a:p>
            <a:r>
              <a:rPr lang="de-DE" dirty="0" smtClean="0"/>
              <a:t>Ablauf 2. Staatsprüfung GS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Weilburg 6. September 2021 S.Schappel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16735" cy="55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1600" y="31409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Neu 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29223"/>
      </p:ext>
    </p:extLst>
  </p:cSld>
  <p:clrMapOvr>
    <a:masterClrMapping/>
  </p:clrMapOvr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B6387CBC78BB498D826831D25E5AC2" ma:contentTypeVersion="1" ma:contentTypeDescription="Ein neues Dokument erstellen." ma:contentTypeScope="" ma:versionID="95bc165bb899e6fbcc8679e217b442a5">
  <xsd:schema xmlns:xsd="http://www.w3.org/2001/XMLSchema" xmlns:xs="http://www.w3.org/2001/XMLSchema" xmlns:p="http://schemas.microsoft.com/office/2006/metadata/properties" xmlns:ns2="f99559c4-998f-4332-8f76-5a23328e0c55" targetNamespace="http://schemas.microsoft.com/office/2006/metadata/properties" ma:root="true" ma:fieldsID="d878721fc2faedbeb4002f055ab2f6b7" ns2:_="">
    <xsd:import namespace="f99559c4-998f-4332-8f76-5a23328e0c5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559c4-998f-4332-8f76-5a23328e0c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245C4-B02F-4983-9920-E6D8E7297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559c4-998f-4332-8f76-5a23328e0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7601EB-FD4F-47DF-BBA2-E70B49928EB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99559c4-998f-4332-8f76-5a23328e0c5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3597245-5B40-495E-9108-76ABD7A88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Eckpunkte Novellierung HLbG</Template>
  <TotalTime>0</TotalTime>
  <Words>1083</Words>
  <Application>Microsoft Office PowerPoint</Application>
  <PresentationFormat>Bildschirmpräsentation (4:3)</PresentationFormat>
  <Paragraphs>151</Paragraphs>
  <Slides>26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Broadway</vt:lpstr>
      <vt:lpstr>Courier New</vt:lpstr>
      <vt:lpstr>Symbol</vt:lpstr>
      <vt:lpstr>Wingdings</vt:lpstr>
      <vt:lpstr>LSA_Grunddesign</vt:lpstr>
      <vt:lpstr>  </vt:lpstr>
      <vt:lpstr>Geplanter Ablauf</vt:lpstr>
      <vt:lpstr>Die Philosophie hinter der Novellierung </vt:lpstr>
      <vt:lpstr>Die Philosophie hinter der Novellierung </vt:lpstr>
      <vt:lpstr>Übersicht Vorbereitungsdienst HR/ Fö</vt:lpstr>
      <vt:lpstr>Übersicht Vorbereitungsdienst GS</vt:lpstr>
      <vt:lpstr>Änderungen der 2. Staatsprüfung</vt:lpstr>
      <vt:lpstr>Ablauf 2. Staatsprüfung HR/ Fö</vt:lpstr>
      <vt:lpstr>Ablauf 2. Staatsprüfung GS</vt:lpstr>
      <vt:lpstr>Vorbereitung der 2. Staatsprüfung HR/ Fö</vt:lpstr>
      <vt:lpstr>Vorbereitung 2. Staatsprüfung GS</vt:lpstr>
      <vt:lpstr>Erörterung des 3. Faches in der GS</vt:lpstr>
      <vt:lpstr>PowerPoint-Präsentation</vt:lpstr>
      <vt:lpstr>Änderung der mündlichen Prüfung </vt:lpstr>
      <vt:lpstr>Inhalt der mündlichen Prüfung </vt:lpstr>
      <vt:lpstr>Was bedeutet das? </vt:lpstr>
      <vt:lpstr>Ablauf der mündlichen Prüfung </vt:lpstr>
      <vt:lpstr>Vorbereitung der mündlichen Prüfung </vt:lpstr>
      <vt:lpstr>Auszüge aus dem Portfolio können sein: </vt:lpstr>
      <vt:lpstr>Durchführung Vortrag </vt:lpstr>
      <vt:lpstr>Durchführung der mündlichen Prüfung </vt:lpstr>
      <vt:lpstr>Das Gutachten der Schulleiterin oder des Schulleiters</vt:lpstr>
      <vt:lpstr>Das Gutachten der Schulleiterin oder des Schulleiters</vt:lpstr>
      <vt:lpstr>Das Gutachten der Schulleiterin oder des Schulleiters</vt:lpstr>
      <vt:lpstr>Verpflegung der Prüfungskommission</vt:lpstr>
      <vt:lpstr>Wo finde ich die Präsentation? 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Vorbesprechung Novellierung HLbG</dc:title>
  <dc:creator>Mergenthaler, Carsten (LA FFM)</dc:creator>
  <cp:lastModifiedBy>Doebel, Matthias (LA HU)</cp:lastModifiedBy>
  <cp:revision>170</cp:revision>
  <cp:lastPrinted>2021-09-03T12:15:42Z</cp:lastPrinted>
  <dcterms:created xsi:type="dcterms:W3CDTF">2021-04-28T06:15:42Z</dcterms:created>
  <dcterms:modified xsi:type="dcterms:W3CDTF">2024-09-24T14:26:46Z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0x01010024B6387CBC78BB498D826831D25E5AC2</vt:lpwstr>
  </property>
</Properties>
</file>